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1" r:id="rId4"/>
    <p:sldId id="259" r:id="rId5"/>
    <p:sldId id="312" r:id="rId6"/>
    <p:sldId id="289" r:id="rId7"/>
    <p:sldId id="288" r:id="rId8"/>
    <p:sldId id="314" r:id="rId9"/>
    <p:sldId id="291" r:id="rId10"/>
    <p:sldId id="290" r:id="rId11"/>
    <p:sldId id="316" r:id="rId12"/>
    <p:sldId id="317" r:id="rId13"/>
    <p:sldId id="323" r:id="rId14"/>
    <p:sldId id="318" r:id="rId15"/>
    <p:sldId id="315" r:id="rId16"/>
    <p:sldId id="319" r:id="rId17"/>
    <p:sldId id="309" r:id="rId18"/>
    <p:sldId id="308" r:id="rId19"/>
    <p:sldId id="311" r:id="rId20"/>
    <p:sldId id="320" r:id="rId21"/>
    <p:sldId id="321" r:id="rId22"/>
    <p:sldId id="322" r:id="rId23"/>
    <p:sldId id="298" r:id="rId24"/>
    <p:sldId id="299" r:id="rId25"/>
    <p:sldId id="300" r:id="rId26"/>
    <p:sldId id="301" r:id="rId27"/>
    <p:sldId id="302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orient="horz" pos="2999" userDrawn="1">
          <p15:clr>
            <a:srgbClr val="A4A3A4"/>
          </p15:clr>
        </p15:guide>
        <p15:guide id="4" pos="2434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orient="horz" pos="1389" userDrawn="1">
          <p15:clr>
            <a:srgbClr val="A4A3A4"/>
          </p15:clr>
        </p15:guide>
        <p15:guide id="7" pos="211" userDrawn="1">
          <p15:clr>
            <a:srgbClr val="A4A3A4"/>
          </p15:clr>
        </p15:guide>
        <p15:guide id="8" pos="7469" userDrawn="1">
          <p15:clr>
            <a:srgbClr val="A4A3A4"/>
          </p15:clr>
        </p15:guide>
        <p15:guide id="9" pos="524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조 성훈" initials="조성" lastIdx="2" clrIdx="0">
    <p:extLst>
      <p:ext uri="{19B8F6BF-5375-455C-9EA6-DF929625EA0E}">
        <p15:presenceInfo xmlns:p15="http://schemas.microsoft.com/office/powerpoint/2012/main" userId="2671505b2c2fb50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D9BB"/>
    <a:srgbClr val="443828"/>
    <a:srgbClr val="FFFFFF"/>
    <a:srgbClr val="5A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414" y="96"/>
      </p:cViewPr>
      <p:guideLst>
        <p:guide orient="horz" pos="2160"/>
        <p:guide orient="horz" pos="2999"/>
        <p:guide pos="2434"/>
        <p:guide pos="3840"/>
        <p:guide orient="horz" pos="1389"/>
        <p:guide pos="211"/>
        <p:guide pos="7469"/>
        <p:guide pos="52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254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027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837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06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83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075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855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864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565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77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404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2DB8D-575C-4AA9-B2E4-D69B10188DB3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619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가디언 테일즈 : 네이버 포스트">
            <a:extLst>
              <a:ext uri="{FF2B5EF4-FFF2-40B4-BE49-F238E27FC236}">
                <a16:creationId xmlns:a16="http://schemas.microsoft.com/office/drawing/2014/main" id="{2F8E2CB5-C0D8-456A-965D-9232384D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72" y="11431"/>
            <a:ext cx="11713203" cy="484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345EB04-0A24-4AC6-B55E-A6BD0E607DC8}"/>
              </a:ext>
            </a:extLst>
          </p:cNvPr>
          <p:cNvSpPr/>
          <p:nvPr/>
        </p:nvSpPr>
        <p:spPr>
          <a:xfrm>
            <a:off x="0" y="4852889"/>
            <a:ext cx="12192000" cy="20051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BF49C6-AA41-4198-BB5A-D9BD7329C299}"/>
              </a:ext>
            </a:extLst>
          </p:cNvPr>
          <p:cNvSpPr txBox="1"/>
          <p:nvPr/>
        </p:nvSpPr>
        <p:spPr>
          <a:xfrm>
            <a:off x="3574256" y="5089466"/>
            <a:ext cx="50434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가디언 테일즈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311035-0F57-4C08-ABFD-695D78506BCD}"/>
              </a:ext>
            </a:extLst>
          </p:cNvPr>
          <p:cNvSpPr txBox="1"/>
          <p:nvPr/>
        </p:nvSpPr>
        <p:spPr>
          <a:xfrm>
            <a:off x="4305300" y="6255874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엔드 컨텐츠 역기획서</a:t>
            </a:r>
          </a:p>
        </p:txBody>
      </p:sp>
    </p:spTree>
    <p:extLst>
      <p:ext uri="{BB962C8B-B14F-4D97-AF65-F5344CB8AC3E}">
        <p14:creationId xmlns:p14="http://schemas.microsoft.com/office/powerpoint/2010/main" val="118280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285B04AC-A457-43FA-B15A-EF023F1B9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0"/>
          <a:stretch/>
        </p:blipFill>
        <p:spPr>
          <a:xfrm>
            <a:off x="3516600" y="2218749"/>
            <a:ext cx="5158800" cy="25463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횟수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08FC09-B65F-40FB-BCBB-D4B42C70FAAC}"/>
              </a:ext>
            </a:extLst>
          </p:cNvPr>
          <p:cNvSpPr/>
          <p:nvPr/>
        </p:nvSpPr>
        <p:spPr>
          <a:xfrm>
            <a:off x="7667624" y="4200526"/>
            <a:ext cx="895351" cy="4572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횟수를 제한하여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발생 할 수 있는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어뷰징에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대한 부분이나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압도적으로 강력한 유저가 제한없이 플레이하여 생길 수 있는 문제들을 사전 차단</a:t>
            </a:r>
          </a:p>
        </p:txBody>
      </p:sp>
    </p:spTree>
    <p:extLst>
      <p:ext uri="{BB962C8B-B14F-4D97-AF65-F5344CB8AC3E}">
        <p14:creationId xmlns:p14="http://schemas.microsoft.com/office/powerpoint/2010/main" val="4083883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아레나 고찰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44487" y="1835706"/>
            <a:ext cx="11512551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아레나이면서 입장 가능 시간이 존재 하지 않는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게임은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대표적으로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서머너즈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있음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아레나가 존재하며 입장 가능 시간이 존재하지 않음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그러나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다른점은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서머너즈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전세계 적으로 약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만명의 유저가 존재하고 매칭의 풀이 다양하여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시간대에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구애 받지 않을 수 있음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가디언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테일즈에서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입장 가능 시간이 존재하지 않았다면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크게 나타날 수 있는 문제는 바로 매칭의 대기 시간이 길어지는 문제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대기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시간이 너무 늘어진다면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유저는 결국 그 컨텐츠를 떠나게 되고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새로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컨텐츠에 유입되는 유저 또한 줄어들게 되어 결국 컨텐츠가 사장 될 수 있음</a:t>
            </a:r>
          </a:p>
        </p:txBody>
      </p:sp>
    </p:spTree>
    <p:extLst>
      <p:ext uri="{BB962C8B-B14F-4D97-AF65-F5344CB8AC3E}">
        <p14:creationId xmlns:p14="http://schemas.microsoft.com/office/powerpoint/2010/main" val="172517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아레나 고찰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44487" y="1835706"/>
            <a:ext cx="1151255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그렇다면 가디언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테일즈가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유저의 풀이 다양해진다면 입장 가능 시간의 해제가 가능할까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◆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현재로써는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불가능하다고 생각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“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서머너즈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＂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가디언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테일즈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＂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실시간 아레나는 분명히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다른점이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존재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실시간으로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게임이 진행되는 점은 동일하지만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기본적으로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서머너즈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＂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글로벌 원 빌드로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세계의 유저가 매칭이 가능하지만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가디언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테일즈는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빌드가 나누어져 있기 때문에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기본적으로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유저의 풀이 증가를 한다고 가정 하여도 유저가 가장 몰리는 시간대는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현재의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시간대와 동일 할 것이라고 예상되기 때문에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유저의 풀이 다양해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진다하여도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가능 시간의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해제는 불가능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 것으로 예상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5920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아레나 고찰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44487" y="1835706"/>
            <a:ext cx="11512551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횟수가 아예 존재하지 않는다면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압도적으로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강한 극 소수의 유저들의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레이팅이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과도하게 높아지게 되는 문제가 생기며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이에 따라 넘어설 수 없는 벽을 느끼는 유저들이 늘어나게 되어 오히려 역으로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과금을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하지 않는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상황까지 초래 할 수 있으며 또한 부 계정 혹은 지인을 이용한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어뷰징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문제도 심각해 질 것으로 예상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티켓을 구매 할 수 없는 이유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게임과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가디언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테일즈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아레나를 비교해보았을 때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대체로 타 게임들의 아레나 보상은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상대적 보상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체계를 가지고 있지만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가디언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테일즈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아레나 보상은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절대적 보상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체계를 가지고 있기 때문에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티켓의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구매가 가능하게 될 경우 계속하여 플레이 하다 보면 언젠가 특정 점수에 도달 가능하게 되고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이는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유저가 성장하여 보상을 얻는 지금의 기획 의도와 어긋나게 되어 구매를 할 수 없게 하였다 생각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4469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아레나 고찰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44487" y="1835706"/>
            <a:ext cx="1151255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가지의 가정과 유사성이 존재하는 게임의 예시를 토대로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해본 결과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가디언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테일즈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아레나는 안정적이고 빠른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매칭을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위하여 특정 시간대에만 입장이 가능한 구조를 띄는데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글로벌 원 빌드를 채택하지 않은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가디언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테일즈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특성 상 유저 수가 증가 하더라도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유저들은 해당 서버에만 소속이 되어 있고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매칭 또한 해당 서버 내에서만 가능하기 때문에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단순히 유저의 증가 만으로 입장 제한 시간의 해제는 불가능 한 것으로 생각이 되며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만약 글로벌 유저도 많이 증가 하고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매칭도 글로벌 매칭이 가능하게 수정이 된다면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때에는 입장 시간 제한 해제가 가능 할 것으로 예상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1461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4879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 err="1">
                <a:solidFill>
                  <a:schemeClr val="bg1"/>
                </a:solidFill>
              </a:rPr>
              <a:t>협동전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07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76771-FE8B-4BAB-AF74-32618D4EB34B}"/>
              </a:ext>
            </a:extLst>
          </p:cNvPr>
          <p:cNvSpPr txBox="1"/>
          <p:nvPr/>
        </p:nvSpPr>
        <p:spPr>
          <a:xfrm>
            <a:off x="3873500" y="5193851"/>
            <a:ext cx="738331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명의 유저가 스테이지를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클리어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하는 형태의 컨텐츠로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아레나와 같이 </a:t>
            </a:r>
            <a:r>
              <a:rPr lang="ko-KR" altLang="en-US" dirty="0" err="1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시즌제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매칭 시스템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시간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존재하며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매칭 없이 </a:t>
            </a:r>
            <a:r>
              <a:rPr lang="ko-KR" altLang="en-US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코드로 </a:t>
            </a:r>
            <a:r>
              <a:rPr lang="ko-KR" altLang="en-US" dirty="0" err="1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방입장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가능하다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029"/>
          <a:stretch/>
        </p:blipFill>
        <p:spPr>
          <a:xfrm>
            <a:off x="342900" y="2215108"/>
            <a:ext cx="5158800" cy="2545805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6698238" y="2215108"/>
            <a:ext cx="5158800" cy="2546350"/>
            <a:chOff x="6698238" y="2215108"/>
            <a:chExt cx="5158800" cy="254635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t="37" b="12292"/>
            <a:stretch/>
          </p:blipFill>
          <p:spPr>
            <a:xfrm>
              <a:off x="6698238" y="2215108"/>
              <a:ext cx="5158800" cy="2546350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7794624" y="3381375"/>
              <a:ext cx="419101" cy="1143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623299" y="3105150"/>
              <a:ext cx="482601" cy="1174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9185274" y="3609975"/>
              <a:ext cx="482601" cy="1174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9794081" y="3379787"/>
              <a:ext cx="482601" cy="1174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8939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 err="1">
                <a:solidFill>
                  <a:schemeClr val="bg1"/>
                </a:solidFill>
              </a:rPr>
              <a:t>협동전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07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키워드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76771-FE8B-4BAB-AF74-32618D4EB34B}"/>
              </a:ext>
            </a:extLst>
          </p:cNvPr>
          <p:cNvSpPr txBox="1"/>
          <p:nvPr/>
        </p:nvSpPr>
        <p:spPr>
          <a:xfrm>
            <a:off x="3873500" y="5678599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시즌제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시간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 플레이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029"/>
          <a:stretch/>
        </p:blipFill>
        <p:spPr>
          <a:xfrm>
            <a:off x="342900" y="2215108"/>
            <a:ext cx="5158800" cy="2545805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6698238" y="2215108"/>
            <a:ext cx="5158800" cy="2546350"/>
            <a:chOff x="6698238" y="2215108"/>
            <a:chExt cx="5158800" cy="254635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t="37" b="12292"/>
            <a:stretch/>
          </p:blipFill>
          <p:spPr>
            <a:xfrm>
              <a:off x="6698238" y="2215108"/>
              <a:ext cx="5158800" cy="2546350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7794624" y="3381375"/>
              <a:ext cx="419101" cy="1143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623299" y="3105150"/>
              <a:ext cx="482601" cy="1174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9185274" y="3609975"/>
              <a:ext cx="482601" cy="1174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9794081" y="3379787"/>
              <a:ext cx="482601" cy="1174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1450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 err="1">
                <a:solidFill>
                  <a:schemeClr val="bg1"/>
                </a:solidFill>
              </a:rPr>
              <a:t>협동전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07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39726" y="5601655"/>
            <a:ext cx="2543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시즌제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 시즌마다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맵과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속성이 변경되어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유리한 캐릭터를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선택후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전투를 시작 하여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유저가 캐릭터의 특성에 대한 이해도를 높일 수 있게 할 뿐 아니라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다양한 캐릭터를 육성하게끔 유도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l="4029"/>
          <a:stretch/>
        </p:blipFill>
        <p:spPr>
          <a:xfrm>
            <a:off x="3516600" y="2212794"/>
            <a:ext cx="5158800" cy="254580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594100" y="2462213"/>
            <a:ext cx="935038" cy="2833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626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 err="1">
                <a:solidFill>
                  <a:schemeClr val="bg1"/>
                </a:solidFill>
              </a:rPr>
              <a:t>협동전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07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39726" y="5601655"/>
            <a:ext cx="2543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시간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보다 빠르고 안정적인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매칭을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하기 위하여 입장 가능 시간을 제한하되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아레나에 비하여 매칭 시 고려할 사항들이 상대적으로 적고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보다 많은 유저들의 플레이를 위하여 입장 가능 시간을 설정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l="4029"/>
          <a:stretch/>
        </p:blipFill>
        <p:spPr>
          <a:xfrm>
            <a:off x="3516600" y="2212794"/>
            <a:ext cx="5158800" cy="254580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705919" y="4203700"/>
            <a:ext cx="786956" cy="4921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175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E75B11-1214-4EF6-A451-CE73E45074E2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엔드 컨텐츠 구성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92449C-0A8B-4D70-8E05-2F78D3272D99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F52EFE2-949E-4E97-AC8A-73B0DB566677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DC08EE-C3ED-4B72-871A-B525AC724E1F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2A9D3D60-71F9-4B34-98B2-37D1A78EF1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9"/>
          <a:stretch/>
        </p:blipFill>
        <p:spPr>
          <a:xfrm>
            <a:off x="6703219" y="2215992"/>
            <a:ext cx="5158917" cy="254530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60303A1-4467-4F4E-BF31-C9870C061487}"/>
              </a:ext>
            </a:extLst>
          </p:cNvPr>
          <p:cNvSpPr txBox="1"/>
          <p:nvPr/>
        </p:nvSpPr>
        <p:spPr>
          <a:xfrm>
            <a:off x="339390" y="5570878"/>
            <a:ext cx="2670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엔드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컨텐츠 구성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F8EFFA8-A949-400A-BE09-097736291B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7" r="2110"/>
          <a:stretch/>
        </p:blipFill>
        <p:spPr>
          <a:xfrm>
            <a:off x="339390" y="2215992"/>
            <a:ext cx="5158916" cy="254530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875231" y="5183047"/>
            <a:ext cx="7981807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크게 두가지로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PVE, PVP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나누어져 있으며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에서는 주로 캐릭터의 성장에 대한 재화를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에서는 주로 캐릭터를 소환하는데 대한 재화를 얻을 수 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B99785D-22CD-4342-BE01-3680AD455A19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945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 err="1">
                <a:solidFill>
                  <a:schemeClr val="bg1"/>
                </a:solidFill>
              </a:rPr>
              <a:t>협동전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07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39726" y="5601655"/>
            <a:ext cx="2543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코드로 방 입장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협동을 모토로 하는 컨텐츠이기 때문에 코드 입력을 통한 방 입장을 통하여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함께 플레이 하는 친구 및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길드원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등과 코드를 공유하고 함께 플레이하는 등의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커뮤니티성을 개선하고 강화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l="4029"/>
          <a:stretch/>
        </p:blipFill>
        <p:spPr>
          <a:xfrm>
            <a:off x="3516600" y="2212794"/>
            <a:ext cx="5158800" cy="254580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7705725" y="4367213"/>
            <a:ext cx="833438" cy="2619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80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고찰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07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44487" y="1835706"/>
            <a:ext cx="11512551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왜 아레나와 격주로 진행이 되는가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보상은 주로 영웅 소환을 위한 재화로 동일하지만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많은 유저들은 반복되는 경쟁 컨텐츠에서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많은 피로감을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느끼며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쉼없이 반복 될 경우 유저의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이탈률이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높아질 가능성이 커지기 때문에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이를 방지하기 위하여 격주로 진행이 된다 생각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협동전의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맵과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속성이 시즌마다 변경되지 않는다면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유저들이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사용하는 캐릭터는 정형화 되고 그에 따른 매출의 상승 역시 이루어지지 않을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것이며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변화가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없다면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그저 단순히 반복되는 플레이에 지친 유저들이 플레이를 하지 않고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이는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매칭이 원활하게 되지 않는 상황을 초래하며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나아가 컨텐츠의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소실로 이루어 질 수 있음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0716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고찰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07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44487" y="1835706"/>
            <a:ext cx="1151255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코드로 방 입장 기능이 추가된 이유는 무엇인가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◆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가디언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테일즈에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존재하는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PVE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컨텐츠 중에서 다른 사람과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같이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측면이 가장 강하게 느껴지는 컨텐츠로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동안의 컨텐츠들은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혼자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 </a:t>
            </a:r>
          </a:p>
          <a:p>
            <a:pPr>
              <a:lnSpc>
                <a:spcPct val="150000"/>
              </a:lnSpc>
            </a:pP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협동전은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아레나 경쟁에 지친 유저들에게는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리프레시할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시간을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커뮤니케이션적 측면에서는 부족함을 보완하는데 큰 목표를 두었고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보완이 잘 되었다 생각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76788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궤도 엘리베이터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05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키워드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07" r="209" b="407"/>
          <a:stretch/>
        </p:blipFill>
        <p:spPr>
          <a:xfrm>
            <a:off x="338137" y="2215713"/>
            <a:ext cx="5157788" cy="2545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DF343F-C4E9-4758-B9F8-24E1B1EDEC40}"/>
              </a:ext>
            </a:extLst>
          </p:cNvPr>
          <p:cNvSpPr txBox="1"/>
          <p:nvPr/>
        </p:nvSpPr>
        <p:spPr>
          <a:xfrm>
            <a:off x="3873500" y="5678599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탑형 컨텐츠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 플레이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" r="9"/>
          <a:stretch/>
        </p:blipFill>
        <p:spPr>
          <a:xfrm>
            <a:off x="6698492" y="2217360"/>
            <a:ext cx="5158546" cy="25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1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궤도 엘리베이터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05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탑형 컨텐츠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많은 게임에서 볼 수 있는 탑을 올라가는 형태의 컨텐츠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유저로 하여금 보다 높이 올라가기 위하여 성장을 유도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07" r="209" b="407"/>
          <a:stretch/>
        </p:blipFill>
        <p:spPr>
          <a:xfrm>
            <a:off x="3524783" y="2213550"/>
            <a:ext cx="5157788" cy="25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664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궤도 엘리베이터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05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169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랭커들의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순위와 사용한 파티를 확인 가능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낮은 층의 유저들은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랭커들의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파티 조합을 참고하여 높은 층으로 나아가게끔 유도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" t="407" b="407"/>
          <a:stretch/>
        </p:blipFill>
        <p:spPr>
          <a:xfrm>
            <a:off x="6698456" y="2214793"/>
            <a:ext cx="5158361" cy="2545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07" r="209" b="407"/>
          <a:stretch/>
        </p:blipFill>
        <p:spPr>
          <a:xfrm>
            <a:off x="338137" y="2215713"/>
            <a:ext cx="5157788" cy="25452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02444" y="2605088"/>
            <a:ext cx="383381" cy="4857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245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궤도 엘리베이터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05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" r="9"/>
          <a:stretch/>
        </p:blipFill>
        <p:spPr>
          <a:xfrm>
            <a:off x="6698492" y="2217360"/>
            <a:ext cx="5158546" cy="2545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2" r="1912"/>
          <a:stretch/>
        </p:blipFill>
        <p:spPr>
          <a:xfrm>
            <a:off x="341313" y="2214508"/>
            <a:ext cx="5158407" cy="2545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50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 단위로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기록실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＇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두어 스토리에 관련이 있는 기록들을 확인 가능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스토리를 좋아하는 유저에게 컨텐츠 접근 이유와 성장 동기를 부여</a:t>
            </a:r>
          </a:p>
        </p:txBody>
      </p:sp>
    </p:spTree>
    <p:extLst>
      <p:ext uri="{BB962C8B-B14F-4D97-AF65-F5344CB8AC3E}">
        <p14:creationId xmlns:p14="http://schemas.microsoft.com/office/powerpoint/2010/main" val="384986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궤도 엘리베이터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05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 플레이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1" r="1912"/>
          <a:stretch/>
        </p:blipFill>
        <p:spPr>
          <a:xfrm>
            <a:off x="6698457" y="2216378"/>
            <a:ext cx="5159948" cy="2545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" r="1912"/>
          <a:stretch/>
        </p:blipFill>
        <p:spPr>
          <a:xfrm>
            <a:off x="344488" y="2219271"/>
            <a:ext cx="5159051" cy="2545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 전투를 채용하여 유저의 직접적 피로도는 적게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고민은 많이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파티의 캐릭터 조합과 진형을 고민하여 유저의 게임 이해도 상승을 유도</a:t>
            </a:r>
          </a:p>
        </p:txBody>
      </p:sp>
    </p:spTree>
    <p:extLst>
      <p:ext uri="{BB962C8B-B14F-4D97-AF65-F5344CB8AC3E}">
        <p14:creationId xmlns:p14="http://schemas.microsoft.com/office/powerpoint/2010/main" val="799179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E75B11-1214-4EF6-A451-CE73E45074E2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엔드 컨텐츠 구성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92449C-0A8B-4D70-8E05-2F78D3272D99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F52EFE2-949E-4E97-AC8A-73B0DB566677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DC08EE-C3ED-4B72-871A-B525AC724E1F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B99785D-22CD-4342-BE01-3680AD455A19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C71FA3A-4328-48E5-B3B6-3AD40C1F7233}"/>
              </a:ext>
            </a:extLst>
          </p:cNvPr>
          <p:cNvGrpSpPr/>
          <p:nvPr/>
        </p:nvGrpSpPr>
        <p:grpSpPr>
          <a:xfrm rot="10800000">
            <a:off x="5961141" y="2114203"/>
            <a:ext cx="2283370" cy="2835263"/>
            <a:chOff x="2460416" y="1810111"/>
            <a:chExt cx="2362196" cy="2933142"/>
          </a:xfrm>
          <a:solidFill>
            <a:srgbClr val="443828"/>
          </a:solidFill>
        </p:grpSpPr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E652F775-3797-4601-9AE3-A8E45D4DDA29}"/>
                </a:ext>
              </a:extLst>
            </p:cNvPr>
            <p:cNvSpPr/>
            <p:nvPr/>
          </p:nvSpPr>
          <p:spPr>
            <a:xfrm>
              <a:off x="3217652" y="2000053"/>
              <a:ext cx="1371598" cy="2743200"/>
            </a:xfrm>
            <a:custGeom>
              <a:avLst/>
              <a:gdLst>
                <a:gd name="connsiteX0" fmla="*/ 1371598 w 1371598"/>
                <a:gd name="connsiteY0" fmla="*/ 0 h 2743200"/>
                <a:gd name="connsiteX1" fmla="*/ 1371598 w 1371598"/>
                <a:gd name="connsiteY1" fmla="*/ 464287 h 2743200"/>
                <a:gd name="connsiteX2" fmla="*/ 1278832 w 1371598"/>
                <a:gd name="connsiteY2" fmla="*/ 468972 h 2743200"/>
                <a:gd name="connsiteX3" fmla="*/ 464286 w 1371598"/>
                <a:gd name="connsiteY3" fmla="*/ 1371600 h 2743200"/>
                <a:gd name="connsiteX4" fmla="*/ 1278832 w 1371598"/>
                <a:gd name="connsiteY4" fmla="*/ 2274229 h 2743200"/>
                <a:gd name="connsiteX5" fmla="*/ 1371598 w 1371598"/>
                <a:gd name="connsiteY5" fmla="*/ 2278913 h 2743200"/>
                <a:gd name="connsiteX6" fmla="*/ 1371598 w 1371598"/>
                <a:gd name="connsiteY6" fmla="*/ 2287870 h 2743200"/>
                <a:gd name="connsiteX7" fmla="*/ 1186932 w 1371598"/>
                <a:gd name="connsiteY7" fmla="*/ 2499850 h 2743200"/>
                <a:gd name="connsiteX8" fmla="*/ 1371598 w 1371598"/>
                <a:gd name="connsiteY8" fmla="*/ 2711831 h 2743200"/>
                <a:gd name="connsiteX9" fmla="*/ 1371598 w 1371598"/>
                <a:gd name="connsiteY9" fmla="*/ 2743200 h 2743200"/>
                <a:gd name="connsiteX10" fmla="*/ 1231362 w 1371598"/>
                <a:gd name="connsiteY10" fmla="*/ 2736119 h 2743200"/>
                <a:gd name="connsiteX11" fmla="*/ 0 w 1371598"/>
                <a:gd name="connsiteY11" fmla="*/ 1371600 h 2743200"/>
                <a:gd name="connsiteX12" fmla="*/ 1231362 w 1371598"/>
                <a:gd name="connsiteY12" fmla="*/ 7082 h 274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598" h="2743200">
                  <a:moveTo>
                    <a:pt x="1371598" y="0"/>
                  </a:moveTo>
                  <a:lnTo>
                    <a:pt x="1371598" y="464287"/>
                  </a:lnTo>
                  <a:lnTo>
                    <a:pt x="1278832" y="468972"/>
                  </a:lnTo>
                  <a:cubicBezTo>
                    <a:pt x="821314" y="515435"/>
                    <a:pt x="464286" y="901824"/>
                    <a:pt x="464286" y="1371600"/>
                  </a:cubicBezTo>
                  <a:cubicBezTo>
                    <a:pt x="464286" y="1841377"/>
                    <a:pt x="821314" y="2227765"/>
                    <a:pt x="1278832" y="2274229"/>
                  </a:cubicBezTo>
                  <a:lnTo>
                    <a:pt x="1371598" y="2278913"/>
                  </a:lnTo>
                  <a:lnTo>
                    <a:pt x="1371598" y="2287870"/>
                  </a:lnTo>
                  <a:lnTo>
                    <a:pt x="1186932" y="2499850"/>
                  </a:lnTo>
                  <a:lnTo>
                    <a:pt x="1371598" y="2711831"/>
                  </a:lnTo>
                  <a:lnTo>
                    <a:pt x="1371598" y="2743200"/>
                  </a:lnTo>
                  <a:lnTo>
                    <a:pt x="1231362" y="2736119"/>
                  </a:lnTo>
                  <a:cubicBezTo>
                    <a:pt x="539724" y="2665879"/>
                    <a:pt x="0" y="2081770"/>
                    <a:pt x="0" y="1371600"/>
                  </a:cubicBezTo>
                  <a:cubicBezTo>
                    <a:pt x="0" y="661431"/>
                    <a:pt x="539724" y="77321"/>
                    <a:pt x="1231362" y="70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화살표: 오른쪽 51">
              <a:extLst>
                <a:ext uri="{FF2B5EF4-FFF2-40B4-BE49-F238E27FC236}">
                  <a16:creationId xmlns:a16="http://schemas.microsoft.com/office/drawing/2014/main" id="{1534A438-E625-4FCA-A67E-2190295CA72E}"/>
                </a:ext>
              </a:extLst>
            </p:cNvPr>
            <p:cNvSpPr/>
            <p:nvPr/>
          </p:nvSpPr>
          <p:spPr>
            <a:xfrm>
              <a:off x="2460416" y="1810111"/>
              <a:ext cx="2362196" cy="854910"/>
            </a:xfrm>
            <a:prstGeom prst="rightArrow">
              <a:avLst>
                <a:gd name="adj1" fmla="val 54082"/>
                <a:gd name="adj2" fmla="val 297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3245E580-02D0-4423-8DBC-0F5EA182C815}"/>
              </a:ext>
            </a:extLst>
          </p:cNvPr>
          <p:cNvSpPr txBox="1"/>
          <p:nvPr/>
        </p:nvSpPr>
        <p:spPr>
          <a:xfrm>
            <a:off x="7102825" y="4351609"/>
            <a:ext cx="1113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CD9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endParaRPr lang="ko-KR" altLang="en-US" dirty="0">
              <a:solidFill>
                <a:srgbClr val="ECD9B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2FAF85FC-00BE-474C-844F-9C1BE62C6DDE}"/>
              </a:ext>
            </a:extLst>
          </p:cNvPr>
          <p:cNvGrpSpPr/>
          <p:nvPr/>
        </p:nvGrpSpPr>
        <p:grpSpPr>
          <a:xfrm>
            <a:off x="3966538" y="1927583"/>
            <a:ext cx="2283370" cy="2835263"/>
            <a:chOff x="2460416" y="1810111"/>
            <a:chExt cx="2362196" cy="2933142"/>
          </a:xfrm>
          <a:solidFill>
            <a:srgbClr val="ECD9BB"/>
          </a:solidFill>
        </p:grpSpPr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639EE897-3EF6-40CB-AA36-1E5535CF133A}"/>
                </a:ext>
              </a:extLst>
            </p:cNvPr>
            <p:cNvSpPr/>
            <p:nvPr/>
          </p:nvSpPr>
          <p:spPr>
            <a:xfrm>
              <a:off x="3217652" y="2000053"/>
              <a:ext cx="1371598" cy="2743200"/>
            </a:xfrm>
            <a:custGeom>
              <a:avLst/>
              <a:gdLst>
                <a:gd name="connsiteX0" fmla="*/ 1371598 w 1371598"/>
                <a:gd name="connsiteY0" fmla="*/ 0 h 2743200"/>
                <a:gd name="connsiteX1" fmla="*/ 1371598 w 1371598"/>
                <a:gd name="connsiteY1" fmla="*/ 464287 h 2743200"/>
                <a:gd name="connsiteX2" fmla="*/ 1278832 w 1371598"/>
                <a:gd name="connsiteY2" fmla="*/ 468972 h 2743200"/>
                <a:gd name="connsiteX3" fmla="*/ 464286 w 1371598"/>
                <a:gd name="connsiteY3" fmla="*/ 1371600 h 2743200"/>
                <a:gd name="connsiteX4" fmla="*/ 1278832 w 1371598"/>
                <a:gd name="connsiteY4" fmla="*/ 2274229 h 2743200"/>
                <a:gd name="connsiteX5" fmla="*/ 1371598 w 1371598"/>
                <a:gd name="connsiteY5" fmla="*/ 2278913 h 2743200"/>
                <a:gd name="connsiteX6" fmla="*/ 1371598 w 1371598"/>
                <a:gd name="connsiteY6" fmla="*/ 2287870 h 2743200"/>
                <a:gd name="connsiteX7" fmla="*/ 1186932 w 1371598"/>
                <a:gd name="connsiteY7" fmla="*/ 2499850 h 2743200"/>
                <a:gd name="connsiteX8" fmla="*/ 1371598 w 1371598"/>
                <a:gd name="connsiteY8" fmla="*/ 2711831 h 2743200"/>
                <a:gd name="connsiteX9" fmla="*/ 1371598 w 1371598"/>
                <a:gd name="connsiteY9" fmla="*/ 2743200 h 2743200"/>
                <a:gd name="connsiteX10" fmla="*/ 1231362 w 1371598"/>
                <a:gd name="connsiteY10" fmla="*/ 2736119 h 2743200"/>
                <a:gd name="connsiteX11" fmla="*/ 0 w 1371598"/>
                <a:gd name="connsiteY11" fmla="*/ 1371600 h 2743200"/>
                <a:gd name="connsiteX12" fmla="*/ 1231362 w 1371598"/>
                <a:gd name="connsiteY12" fmla="*/ 7082 h 274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598" h="2743200">
                  <a:moveTo>
                    <a:pt x="1371598" y="0"/>
                  </a:moveTo>
                  <a:lnTo>
                    <a:pt x="1371598" y="464287"/>
                  </a:lnTo>
                  <a:lnTo>
                    <a:pt x="1278832" y="468972"/>
                  </a:lnTo>
                  <a:cubicBezTo>
                    <a:pt x="821314" y="515435"/>
                    <a:pt x="464286" y="901824"/>
                    <a:pt x="464286" y="1371600"/>
                  </a:cubicBezTo>
                  <a:cubicBezTo>
                    <a:pt x="464286" y="1841377"/>
                    <a:pt x="821314" y="2227765"/>
                    <a:pt x="1278832" y="2274229"/>
                  </a:cubicBezTo>
                  <a:lnTo>
                    <a:pt x="1371598" y="2278913"/>
                  </a:lnTo>
                  <a:lnTo>
                    <a:pt x="1371598" y="2287870"/>
                  </a:lnTo>
                  <a:lnTo>
                    <a:pt x="1186932" y="2499850"/>
                  </a:lnTo>
                  <a:lnTo>
                    <a:pt x="1371598" y="2711831"/>
                  </a:lnTo>
                  <a:lnTo>
                    <a:pt x="1371598" y="2743200"/>
                  </a:lnTo>
                  <a:lnTo>
                    <a:pt x="1231362" y="2736119"/>
                  </a:lnTo>
                  <a:cubicBezTo>
                    <a:pt x="539724" y="2665879"/>
                    <a:pt x="0" y="2081770"/>
                    <a:pt x="0" y="1371600"/>
                  </a:cubicBezTo>
                  <a:cubicBezTo>
                    <a:pt x="0" y="661431"/>
                    <a:pt x="539724" y="77321"/>
                    <a:pt x="1231362" y="70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6" name="화살표: 오른쪽 65">
              <a:extLst>
                <a:ext uri="{FF2B5EF4-FFF2-40B4-BE49-F238E27FC236}">
                  <a16:creationId xmlns:a16="http://schemas.microsoft.com/office/drawing/2014/main" id="{5DA87E83-4815-4547-8354-7EEB7523AC00}"/>
                </a:ext>
              </a:extLst>
            </p:cNvPr>
            <p:cNvSpPr/>
            <p:nvPr/>
          </p:nvSpPr>
          <p:spPr>
            <a:xfrm>
              <a:off x="2460416" y="1810111"/>
              <a:ext cx="2362196" cy="854910"/>
            </a:xfrm>
            <a:prstGeom prst="rightArrow">
              <a:avLst>
                <a:gd name="adj1" fmla="val 54082"/>
                <a:gd name="adj2" fmla="val 297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875231" y="5183047"/>
            <a:ext cx="798180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얻은 성장 재화를 바탕으로 성장하여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접근하게 되며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얻은 재화를 이용하여 다양한 캐릭터를 획득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성장을 위하여 다시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접근하는 구조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0303A1-4467-4F4E-BF31-C9870C061487}"/>
              </a:ext>
            </a:extLst>
          </p:cNvPr>
          <p:cNvSpPr txBox="1"/>
          <p:nvPr/>
        </p:nvSpPr>
        <p:spPr>
          <a:xfrm>
            <a:off x="334963" y="5570878"/>
            <a:ext cx="2394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총평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45E580-02D0-4423-8DBC-0F5EA182C815}"/>
              </a:ext>
            </a:extLst>
          </p:cNvPr>
          <p:cNvSpPr txBox="1"/>
          <p:nvPr/>
        </p:nvSpPr>
        <p:spPr>
          <a:xfrm>
            <a:off x="3930428" y="2156108"/>
            <a:ext cx="1113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PVE</a:t>
            </a:r>
            <a:endParaRPr lang="ko-KR" altLang="en-US" dirty="0">
              <a:solidFill>
                <a:srgbClr val="44382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801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설명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85B04AC-A457-43FA-B15A-EF023F1B9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0"/>
          <a:stretch/>
        </p:blipFill>
        <p:spPr>
          <a:xfrm>
            <a:off x="6698238" y="2214526"/>
            <a:ext cx="5158800" cy="25463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0" y="5193851"/>
            <a:ext cx="80422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시즌제</a:t>
            </a:r>
            <a:r>
              <a:rPr lang="ko-KR" altLang="en-US" sz="20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실시간 </a:t>
            </a:r>
            <a:r>
              <a:rPr lang="en-US" altLang="ko-KR" sz="20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명의 캐릭터를 </a:t>
            </a:r>
            <a:r>
              <a:rPr lang="ko-KR" altLang="en-US" sz="20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출전 순서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맞춰 고르고 </a:t>
            </a:r>
            <a:r>
              <a:rPr lang="ko-KR" altLang="en-US" sz="20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랜덤 매칭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상대 플레이어와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1:1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 방식으로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시간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ko-KR" altLang="en-US" sz="20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횟수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존재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3985"/>
          <a:stretch/>
        </p:blipFill>
        <p:spPr>
          <a:xfrm>
            <a:off x="342900" y="2214526"/>
            <a:ext cx="5158800" cy="254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31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키워드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6502D7-A38B-4461-AC86-FDE877816027}"/>
              </a:ext>
            </a:extLst>
          </p:cNvPr>
          <p:cNvSpPr txBox="1"/>
          <p:nvPr/>
        </p:nvSpPr>
        <p:spPr>
          <a:xfrm>
            <a:off x="3873500" y="5678599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시즌제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</a:t>
            </a:r>
            <a:r>
              <a:rPr lang="en-US" altLang="ko-KR" dirty="0"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출전 순서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시간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횟수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85B04AC-A457-43FA-B15A-EF023F1B9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0"/>
          <a:stretch/>
        </p:blipFill>
        <p:spPr>
          <a:xfrm>
            <a:off x="3516600" y="2218749"/>
            <a:ext cx="5158800" cy="254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615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285B04AC-A457-43FA-B15A-EF023F1B9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0"/>
          <a:stretch/>
        </p:blipFill>
        <p:spPr>
          <a:xfrm>
            <a:off x="342900" y="2214526"/>
            <a:ext cx="5158800" cy="25463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시즌제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08FC09-B65F-40FB-BCBB-D4B42C70FAAC}"/>
              </a:ext>
            </a:extLst>
          </p:cNvPr>
          <p:cNvSpPr/>
          <p:nvPr/>
        </p:nvSpPr>
        <p:spPr>
          <a:xfrm>
            <a:off x="4503450" y="2481803"/>
            <a:ext cx="895350" cy="495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213824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 시즌마다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맵이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변경되어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유리한 캐릭터를 선택 후 전투를 시작 하여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유저가 캐릭터의 특성에 대한 이해도를 높일 수 있게 할 뿐 아니라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다양한 캐릭터를 육성하게끔 유도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3968"/>
          <a:stretch/>
        </p:blipFill>
        <p:spPr>
          <a:xfrm>
            <a:off x="6698238" y="2218953"/>
            <a:ext cx="5158800" cy="254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574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0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콜로세움을 먼저 접하고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전투의 답답함을 느낀 유저 혹은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직접 플레이 하고 싶은 욕구를 느끼는 유저의 욕구를 해소 시키기 위하여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콜로세움과 정 반대 형태의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채용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0" name="Picture 2" descr="2021/02/12 가디언테일즈 아레나 란/미공/베스 - YouTub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56"/>
          <a:stretch/>
        </p:blipFill>
        <p:spPr bwMode="auto">
          <a:xfrm>
            <a:off x="3516600" y="2214781"/>
            <a:ext cx="5158800" cy="254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243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285B04AC-A457-43FA-B15A-EF023F1B9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0"/>
          <a:stretch/>
        </p:blipFill>
        <p:spPr>
          <a:xfrm>
            <a:off x="3516600" y="2214526"/>
            <a:ext cx="5158800" cy="25463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출전 순서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08FC09-B65F-40FB-BCBB-D4B42C70FAAC}"/>
              </a:ext>
            </a:extLst>
          </p:cNvPr>
          <p:cNvSpPr/>
          <p:nvPr/>
        </p:nvSpPr>
        <p:spPr>
          <a:xfrm>
            <a:off x="4717256" y="2965450"/>
            <a:ext cx="2940844" cy="12064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213824"/>
            <a:ext cx="8049182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 시작에 앞서 캐릭터 선택 및 출전 순서를 정하는데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때 유저는 현재 시즌의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맵과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매칭될 상대의 파티가 어떤 조합인가에 대한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고민을 유도하며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이러한 고민을 하며 승리를 쟁취한 유저는 더욱 큰 재미를 느끼게 됨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4677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285B04AC-A457-43FA-B15A-EF023F1B9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0"/>
          <a:stretch/>
        </p:blipFill>
        <p:spPr>
          <a:xfrm>
            <a:off x="342900" y="2214070"/>
            <a:ext cx="5158800" cy="25463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시간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08FC09-B65F-40FB-BCBB-D4B42C70FAAC}"/>
              </a:ext>
            </a:extLst>
          </p:cNvPr>
          <p:cNvSpPr/>
          <p:nvPr/>
        </p:nvSpPr>
        <p:spPr>
          <a:xfrm>
            <a:off x="2532219" y="4221246"/>
            <a:ext cx="783781" cy="4414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0" y="5193851"/>
            <a:ext cx="797658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 때문에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매칭을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빠르고 안정적이게 하기 위하여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남녀노소를 불문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게임의 이용자 비율이 가장 높은 저녁 시간대에 입장 가능 시간을 배치하여 보다 많은 유저가 아레나를 즐길 수 있게끔 유도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8A1C463-1FA3-4416-9BD8-2A675FE5ED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0" b="1559"/>
          <a:stretch/>
        </p:blipFill>
        <p:spPr>
          <a:xfrm>
            <a:off x="6360844" y="2214071"/>
            <a:ext cx="5496194" cy="254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25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1303</TotalTime>
  <Words>1162</Words>
  <Application>Microsoft Office PowerPoint</Application>
  <PresentationFormat>와이드스크린</PresentationFormat>
  <Paragraphs>169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나눔스퀘어 Bold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Atents</dc:creator>
  <cp:lastModifiedBy>Atents</cp:lastModifiedBy>
  <cp:revision>331</cp:revision>
  <dcterms:created xsi:type="dcterms:W3CDTF">2021-04-15T02:12:24Z</dcterms:created>
  <dcterms:modified xsi:type="dcterms:W3CDTF">2021-04-27T02:57:33Z</dcterms:modified>
</cp:coreProperties>
</file>